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305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304" r:id="rId25"/>
    <p:sldId id="267" r:id="rId26"/>
    <p:sldId id="301" r:id="rId27"/>
    <p:sldId id="266" r:id="rId28"/>
    <p:sldId id="302" r:id="rId29"/>
    <p:sldId id="269" r:id="rId30"/>
    <p:sldId id="300" r:id="rId31"/>
    <p:sldId id="270" r:id="rId32"/>
    <p:sldId id="293" r:id="rId33"/>
    <p:sldId id="272" r:id="rId34"/>
    <p:sldId id="273" r:id="rId35"/>
    <p:sldId id="294" r:id="rId36"/>
    <p:sldId id="295" r:id="rId37"/>
    <p:sldId id="274" r:id="rId38"/>
    <p:sldId id="306" r:id="rId39"/>
    <p:sldId id="271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763"/>
    <p:restoredTop sz="87991"/>
  </p:normalViewPr>
  <p:slideViewPr>
    <p:cSldViewPr snapToGrid="0" snapToObjects="1">
      <p:cViewPr varScale="1">
        <p:scale>
          <a:sx n="73" d="100"/>
          <a:sy n="73" d="100"/>
        </p:scale>
        <p:origin x="22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tiff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1.tiff"/><Relationship Id="rId9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hyperlink" Target="https://github.com/mychan24/git_github_bookdown" TargetMode="External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microsoft.com/office/2007/relationships/hdphoto" Target="../media/hdphoto4.wdp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8.svg"/><Relationship Id="rId2" Type="http://schemas.openxmlformats.org/officeDocument/2006/relationships/hyperlink" Target="https://github.com/mychan24/git_github_bookdow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tiff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3" Type="http://schemas.openxmlformats.org/officeDocument/2006/relationships/image" Target="../media/image24.tiff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41.tiff"/><Relationship Id="rId5" Type="http://schemas.openxmlformats.org/officeDocument/2006/relationships/image" Target="../media/image33.png"/><Relationship Id="rId10" Type="http://schemas.microsoft.com/office/2007/relationships/hdphoto" Target="../media/hdphoto4.wdp"/><Relationship Id="rId4" Type="http://schemas.openxmlformats.org/officeDocument/2006/relationships/image" Target="../media/image11.tiff"/><Relationship Id="rId9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971799"/>
          </a:xfrm>
        </p:spPr>
        <p:txBody>
          <a:bodyPr>
            <a:normAutofit/>
          </a:bodyPr>
          <a:lstStyle/>
          <a:p>
            <a:r>
              <a:rPr lang="en-US" sz="3200" dirty="0"/>
              <a:t>Git &amp; GitHub Workshop: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latin typeface="Monaco" pitchFamily="2" charset="77"/>
              </a:rPr>
              <a:t>its not only for programmers (╯°□°)╯</a:t>
            </a:r>
            <a:r>
              <a:rPr lang="zh-TW" altLang="en-US" sz="2400" dirty="0">
                <a:latin typeface="Monaco" pitchFamily="2" charset="77"/>
              </a:rPr>
              <a:t>彡</a:t>
            </a:r>
            <a:r>
              <a:rPr lang="en-US" sz="2400" dirty="0">
                <a:latin typeface="Monaco" pitchFamily="2" charset="77"/>
              </a:rPr>
              <a:t>┻┻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117" y="5500867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3" y="3300585"/>
            <a:ext cx="2780235" cy="1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17" y="2897532"/>
            <a:ext cx="5314904" cy="19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10842" y="202289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3"/>
            <a:ext cx="9184700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2243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01" y="1190337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347326" y="2990335"/>
            <a:ext cx="5474431" cy="3077722"/>
            <a:chOff x="347326" y="86498"/>
            <a:chExt cx="5474431" cy="30777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347326" y="1395470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616" y="86498"/>
              <a:ext cx="518984" cy="1015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800760" y="2990335"/>
            <a:ext cx="5240465" cy="3605340"/>
            <a:chOff x="6788403" y="218433"/>
            <a:chExt cx="5240465" cy="36053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5368" y="218433"/>
              <a:ext cx="500534" cy="968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GitHub Desktop (free)</a:t>
            </a:r>
          </a:p>
          <a:p>
            <a:r>
              <a:rPr lang="en-US" sz="2400" dirty="0" err="1"/>
              <a:t>Sourcetree</a:t>
            </a:r>
            <a:r>
              <a:rPr lang="en-US" sz="2400" dirty="0"/>
              <a:t> (free)</a:t>
            </a:r>
          </a:p>
          <a:p>
            <a:r>
              <a:rPr lang="en-US" sz="2400" dirty="0" err="1"/>
              <a:t>GitKraken</a:t>
            </a:r>
            <a:r>
              <a:rPr lang="en-US" sz="2400" dirty="0"/>
              <a:t> (free/$)</a:t>
            </a:r>
          </a:p>
          <a:p>
            <a:r>
              <a:rPr lang="en-US" sz="2400" dirty="0"/>
              <a:t>Tower ($$$)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49" y="1353770"/>
            <a:ext cx="7789091" cy="4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0"/>
            <a:ext cx="11814383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911927"/>
            <a:ext cx="11814383" cy="4946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If you don’t already have a GitHub account, please come back early and sign-up for at </a:t>
            </a:r>
            <a:r>
              <a:rPr lang="en-US" b="1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14400" lvl="2" indent="0" algn="ctr">
              <a:buNone/>
            </a:pPr>
            <a:r>
              <a:rPr lang="en-US" sz="3200" b="1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49" y="1434842"/>
            <a:ext cx="5403273" cy="20028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236720" y="407487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70930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869CF-D5A8-9A45-B86A-90661F84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1" y="1994909"/>
            <a:ext cx="4432300" cy="993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A70AF9-AA7A-4247-82F9-80C27D3C8874}"/>
              </a:ext>
            </a:extLst>
          </p:cNvPr>
          <p:cNvGrpSpPr/>
          <p:nvPr/>
        </p:nvGrpSpPr>
        <p:grpSpPr>
          <a:xfrm>
            <a:off x="419245" y="1994909"/>
            <a:ext cx="5219555" cy="2633684"/>
            <a:chOff x="63645" y="1544616"/>
            <a:chExt cx="5219555" cy="2633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D12C58-80DE-CB4E-B507-6BF7177D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136" b="15714"/>
            <a:stretch/>
          </p:blipFill>
          <p:spPr>
            <a:xfrm>
              <a:off x="63645" y="1544616"/>
              <a:ext cx="5219555" cy="2633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771131C-6AD0-7A4C-9259-E0D3CFBA452F}"/>
                </a:ext>
              </a:extLst>
            </p:cNvPr>
            <p:cNvCxnSpPr/>
            <p:nvPr/>
          </p:nvCxnSpPr>
          <p:spPr>
            <a:xfrm flipH="1">
              <a:off x="774700" y="3378200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FBDED4-9AE0-8440-B3C4-778275B59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8" t="52316" r="34396" b="20207"/>
            <a:stretch/>
          </p:blipFill>
          <p:spPr>
            <a:xfrm>
              <a:off x="2616200" y="3203575"/>
              <a:ext cx="2578100" cy="27305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C3D25B-67CE-D24B-9594-07CA1C6AA819}"/>
              </a:ext>
            </a:extLst>
          </p:cNvPr>
          <p:cNvSpPr txBox="1">
            <a:spLocks/>
          </p:cNvSpPr>
          <p:nvPr/>
        </p:nvSpPr>
        <p:spPr>
          <a:xfrm>
            <a:off x="-1" y="1300931"/>
            <a:ext cx="6362701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1) Click Emails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07A2B2-386D-624D-8A08-23D978187CA4}"/>
              </a:ext>
            </a:extLst>
          </p:cNvPr>
          <p:cNvSpPr txBox="1">
            <a:spLocks/>
          </p:cNvSpPr>
          <p:nvPr/>
        </p:nvSpPr>
        <p:spPr>
          <a:xfrm>
            <a:off x="6146801" y="1296779"/>
            <a:ext cx="5829301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2) Enter email you used for </a:t>
            </a:r>
            <a:r>
              <a:rPr lang="en-US" sz="2800" dirty="0" err="1"/>
              <a:t>workdir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6" y="3916026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b="1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1943100" cy="2237765"/>
            <a:chOff x="6461504" y="4046220"/>
            <a:chExt cx="1943100" cy="22377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6803148" y="5609615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  <a:stCxn id="11" idx="0"/>
              <a:endCxn id="6" idx="2"/>
            </p:cNvCxnSpPr>
            <p:nvPr/>
          </p:nvCxnSpPr>
          <p:spPr>
            <a:xfrm flipV="1">
              <a:off x="7208913" y="5154930"/>
              <a:ext cx="224141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18" y="1357641"/>
            <a:ext cx="4969497" cy="38482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Clone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914400" lvl="2" indent="0" algn="ctr">
              <a:buNone/>
            </a:pPr>
            <a:r>
              <a:rPr lang="en-US" dirty="0"/>
              <a:t>To copy an entire repository.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3D2436C-BEFC-0C4E-B016-D1C8B6D2EC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15409" y="2197439"/>
            <a:ext cx="1922093" cy="192209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FDF91A6-A470-E046-B5FB-535D05F472A5}"/>
              </a:ext>
            </a:extLst>
          </p:cNvPr>
          <p:cNvGrpSpPr/>
          <p:nvPr/>
        </p:nvGrpSpPr>
        <p:grpSpPr>
          <a:xfrm>
            <a:off x="5041059" y="1357642"/>
            <a:ext cx="6535479" cy="5586145"/>
            <a:chOff x="5041059" y="1357642"/>
            <a:chExt cx="6535479" cy="558614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0B7D17B-9CE0-A642-950E-F889DD16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39535" y="2822523"/>
              <a:ext cx="1369447" cy="136944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5041059" y="1357642"/>
              <a:ext cx="6535479" cy="5586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someone’s GitHub repository and put it in your GitHub account. </a:t>
              </a: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Under the hood, it is just cloning their repository.</a:t>
              </a:r>
            </a:p>
            <a:p>
              <a:pPr lvl="1" algn="ctr"/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r>
                <a:rPr lang="en-US" sz="24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					=</a:t>
              </a:r>
            </a:p>
            <a:p>
              <a:pPr algn="ctr"/>
              <a:endPara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1ED2B3E6-01B4-5842-8F9C-54157099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5606" y="2845542"/>
              <a:ext cx="1455685" cy="1455685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3EA911C-4412-1D45-8A49-878E0981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24258" y="5648181"/>
              <a:ext cx="955964" cy="95596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29A753AF-3717-1846-862F-962A6EBBB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14375" y="5542705"/>
              <a:ext cx="1166916" cy="1166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88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local)</a:t>
            </a:r>
          </a:p>
          <a:p>
            <a:pPr marL="922338" indent="-336550"/>
            <a:r>
              <a:rPr lang="en-US" sz="2800" b="1" dirty="0"/>
              <a:t>[On GitHub] </a:t>
            </a:r>
            <a:r>
              <a:rPr lang="en-US" sz="2800" dirty="0"/>
              <a:t>Click</a:t>
            </a:r>
            <a:endParaRPr lang="en-US" sz="2800" b="1" dirty="0"/>
          </a:p>
          <a:p>
            <a:pPr marL="922338" indent="-336550"/>
            <a:r>
              <a:rPr lang="en-US" sz="2800" dirty="0"/>
              <a:t>Copy the URL</a:t>
            </a:r>
          </a:p>
          <a:p>
            <a:pPr marL="922338" indent="-336550"/>
            <a:endParaRPr lang="en-US" sz="2800" dirty="0"/>
          </a:p>
          <a:p>
            <a:pPr marL="922338" indent="-336550"/>
            <a:r>
              <a:rPr lang="en-US" sz="2800" b="1" dirty="0"/>
              <a:t>[In your terminal or Git-Bash]</a:t>
            </a:r>
          </a:p>
          <a:p>
            <a:pPr marL="922338" indent="-336550"/>
            <a:endParaRPr lang="en-US" sz="2800" dirty="0"/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cloned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1204725" y="4048179"/>
            <a:ext cx="4610860" cy="140906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AAE1C7D-9F8F-E346-82E9-7B9B78FC1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02265" y="1761943"/>
            <a:ext cx="1714758" cy="1714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9585" y="1882861"/>
            <a:ext cx="2513773" cy="49613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F272AD-AD07-1C41-958B-9D7990EDDCFB}"/>
              </a:ext>
            </a:extLst>
          </p:cNvPr>
          <p:cNvSpPr/>
          <p:nvPr/>
        </p:nvSpPr>
        <p:spPr>
          <a:xfrm>
            <a:off x="6397039" y="4623634"/>
            <a:ext cx="4172989" cy="1066157"/>
          </a:xfrm>
          <a:prstGeom prst="roundRect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URL should look something like </a:t>
            </a:r>
            <a:r>
              <a:rPr lang="en-US" dirty="0">
                <a:hlinkClick r:id="rId7"/>
              </a:rPr>
              <a:t>https://github.com/&lt;your user name&gt;/git_github_bookdown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93367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b="1" dirty="0"/>
              <a:t>(i.e., yourself in another directory)</a:t>
            </a: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</a:t>
            </a:r>
            <a:r>
              <a:rPr lang="en-US" sz="2400" dirty="0" err="1"/>
              <a:t>workdir</a:t>
            </a:r>
            <a:r>
              <a:rPr lang="en-US" sz="2400" dirty="0"/>
              <a:t> repository into a new directory call “</a:t>
            </a:r>
            <a:r>
              <a:rPr lang="en-US" sz="2400" dirty="0" err="1"/>
              <a:t>workdir_fake_collab</a:t>
            </a:r>
            <a:r>
              <a:rPr lang="en-US" sz="2400" dirty="0"/>
              <a:t>” inside your home directory</a:t>
            </a:r>
            <a:r>
              <a:rPr lang="en-US" sz="3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2168" y="2793196"/>
            <a:ext cx="9764091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BFD273-6041-8249-B272-D7B767EE7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05632" y="2499492"/>
            <a:ext cx="1143000" cy="1143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4769713" y="4053191"/>
            <a:ext cx="3640126" cy="1374145"/>
            <a:chOff x="4769713" y="4053191"/>
            <a:chExt cx="3640126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3640126" cy="532917"/>
            </a:xfrm>
            <a:prstGeom prst="roundRect">
              <a:avLst/>
            </a:prstGeom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sure this is your username!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233480" y="4454533"/>
            <a:ext cx="2970144" cy="2371488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347193" y="4423872"/>
            <a:ext cx="2970144" cy="237148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</a:t>
            </a:r>
            <a:r>
              <a:rPr lang="en-US" sz="2600" dirty="0" err="1"/>
              <a:t>Github</a:t>
            </a:r>
            <a:r>
              <a:rPr lang="en-US" sz="2600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400" dirty="0"/>
              <a:t>Now you can check what your collaborator has changed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2626801" y="2442300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2626801" y="4093421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6832879" y="2593526"/>
            <a:ext cx="2080010" cy="9445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Fetch does not change the files in your directory.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DB44B8-6C71-404F-B95A-7676B76C01ED}"/>
              </a:ext>
            </a:extLst>
          </p:cNvPr>
          <p:cNvCxnSpPr>
            <a:cxnSpLocks/>
          </p:cNvCxnSpPr>
          <p:nvPr/>
        </p:nvCxnSpPr>
        <p:spPr>
          <a:xfrm flipH="1" flipV="1">
            <a:off x="5630415" y="2974721"/>
            <a:ext cx="1202463" cy="91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D0F0A63-44F6-9944-BC37-53526BE6E226}"/>
              </a:ext>
            </a:extLst>
          </p:cNvPr>
          <p:cNvSpPr/>
          <p:nvPr/>
        </p:nvSpPr>
        <p:spPr>
          <a:xfrm>
            <a:off x="2626801" y="5417652"/>
            <a:ext cx="2548100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3812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0557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0557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3528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fork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0" indent="0">
              <a:buNone/>
            </a:pPr>
            <a:endParaRPr lang="en-US" sz="1100" dirty="0"/>
          </a:p>
          <a:p>
            <a:pPr marL="922338" indent="-336550">
              <a:spcAft>
                <a:spcPts val="600"/>
              </a:spcAft>
            </a:pPr>
            <a:r>
              <a:rPr lang="pl" sz="2800" dirty="0"/>
              <a:t>Go to </a:t>
            </a:r>
            <a:r>
              <a:rPr lang="en-US" sz="2800" dirty="0">
                <a:hlinkClick r:id="rId2"/>
              </a:rPr>
              <a:t>https://github.com/mychan24/git_github_bookdown</a:t>
            </a:r>
            <a:endParaRPr lang="en-US" sz="2800" dirty="0"/>
          </a:p>
          <a:p>
            <a:pPr marL="922338" indent="-336550">
              <a:spcAft>
                <a:spcPts val="600"/>
              </a:spcAft>
            </a:pPr>
            <a:endParaRPr lang="pl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GitHub account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103" y="3223325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CF0C512-056D-A544-98EF-9544FCD9B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36315" y="1523973"/>
            <a:ext cx="1455685" cy="14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1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71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0F3CDFC-C87F-5342-AACF-CB696C6083F5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574663" y="2890195"/>
            <a:chExt cx="2505456" cy="195525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9A24C4-ECA8-DA47-8CF8-EDF532F2F8C0}"/>
                </a:ext>
              </a:extLst>
            </p:cNvPr>
            <p:cNvGrpSpPr/>
            <p:nvPr/>
          </p:nvGrpSpPr>
          <p:grpSpPr>
            <a:xfrm>
              <a:off x="574663" y="2890195"/>
              <a:ext cx="2505456" cy="1260490"/>
              <a:chOff x="574663" y="2890195"/>
              <a:chExt cx="2505456" cy="12604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8A1B3C6-78B4-4549-AE94-75BAB253C9D8}"/>
                  </a:ext>
                </a:extLst>
              </p:cNvPr>
              <p:cNvGrpSpPr/>
              <p:nvPr/>
            </p:nvGrpSpPr>
            <p:grpSpPr>
              <a:xfrm>
                <a:off x="702679" y="2990677"/>
                <a:ext cx="1953830" cy="955964"/>
                <a:chOff x="2147431" y="2938867"/>
                <a:chExt cx="1953830" cy="955964"/>
              </a:xfrm>
            </p:grpSpPr>
            <p:pic>
              <p:nvPicPr>
                <p:cNvPr id="11" name="Graphic 10">
                  <a:extLst>
                    <a:ext uri="{FF2B5EF4-FFF2-40B4-BE49-F238E27FC236}">
                      <a16:creationId xmlns:a16="http://schemas.microsoft.com/office/drawing/2014/main" id="{F752A4F1-0A7C-7541-BF2A-547B2AAEE8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5297" y="2938867"/>
                  <a:ext cx="955964" cy="955964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011DBCFC-6CFF-2F4A-9D73-CDB8A890CE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7431" y="2938867"/>
                  <a:ext cx="955964" cy="955964"/>
                </a:xfrm>
                <a:prstGeom prst="rect">
                  <a:avLst/>
                </a:prstGeom>
              </p:spPr>
            </p:pic>
          </p:grp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7D48CB3-85DC-374F-A70D-5A4EA1D876D2}"/>
                  </a:ext>
                </a:extLst>
              </p:cNvPr>
              <p:cNvSpPr/>
              <p:nvPr/>
            </p:nvSpPr>
            <p:spPr>
              <a:xfrm>
                <a:off x="574663" y="2890195"/>
                <a:ext cx="2505456" cy="1260490"/>
              </a:xfrm>
              <a:prstGeom prst="round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Monaco" pitchFamily="2" charset="77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574663" y="4137565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Using pull request (advance)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985E3CC-1B9B-0149-9300-C198B841D9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7389" y="1838740"/>
            <a:ext cx="1721338" cy="12164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7A392DE-5DB8-8B4D-BF58-D81CF56761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7509" y="1838315"/>
            <a:ext cx="7162519" cy="12168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805F-1878-E94E-8243-052A084E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58001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Email Setting - 2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Setup the no-reply email provided by GitHub</a:t>
            </a:r>
            <a:br>
              <a:rPr lang="en-US" dirty="0"/>
            </a:br>
            <a:br>
              <a:rPr lang="en-US" dirty="0"/>
            </a:br>
            <a:br>
              <a:rPr lang="en-US" i="1" dirty="0"/>
            </a:br>
            <a:br>
              <a:rPr lang="en-US" i="1" dirty="0"/>
            </a:br>
            <a:r>
              <a:rPr lang="en-US" dirty="0"/>
              <a:t>Check the following Setting on GitHub</a:t>
            </a:r>
            <a:br>
              <a:rPr lang="en-US" i="1" dirty="0"/>
            </a:br>
            <a:br>
              <a:rPr lang="en-US" i="1" dirty="0"/>
            </a:br>
            <a:br>
              <a:rPr lang="en-US" i="1" dirty="0"/>
            </a:br>
            <a:br>
              <a:rPr lang="en-US" dirty="0"/>
            </a:br>
            <a:br>
              <a:rPr lang="en-US" sz="2400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3533429"/>
            <a:ext cx="11928392" cy="123567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609600" y="1655964"/>
            <a:ext cx="11264900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04" y="2739793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18" y="609871"/>
            <a:ext cx="2412162" cy="180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AEE7B-03E1-5045-849B-7F757A78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2551"/>
          </a:xfrm>
        </p:spPr>
        <p:txBody>
          <a:bodyPr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9" y="437469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/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Documentation: What do we do for word docs?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9" t="1" b="56487"/>
          <a:stretch/>
        </p:blipFill>
        <p:spPr>
          <a:xfrm>
            <a:off x="6618484" y="2794173"/>
            <a:ext cx="5390720" cy="2445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90" r="21036" b="35255"/>
          <a:stretch/>
        </p:blipFill>
        <p:spPr>
          <a:xfrm>
            <a:off x="453198" y="2806691"/>
            <a:ext cx="5390720" cy="2434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0" y="6016514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2889</TotalTime>
  <Words>2203</Words>
  <Application>Microsoft Macintosh PowerPoint</Application>
  <PresentationFormat>Widescreen</PresentationFormat>
  <Paragraphs>419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</vt:lpstr>
      <vt:lpstr>Monaco</vt:lpstr>
      <vt:lpstr>Dissertationthmx</vt:lpstr>
      <vt:lpstr>Git &amp; GitHub Workshop:   its not only for programmers (╯°□°)╯彡┻┻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Documentation: What do we do for word docs?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git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fork</vt:lpstr>
      <vt:lpstr>9. Collaborating BONUS: Truly Collaborating on GitHub</vt:lpstr>
      <vt:lpstr>Email Setting - 2  Setup the no-reply email provided by GitHub    Check the following Setting on GitHub      </vt:lpstr>
      <vt:lpstr>Advanced Git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916</cp:revision>
  <dcterms:created xsi:type="dcterms:W3CDTF">2019-09-09T18:28:10Z</dcterms:created>
  <dcterms:modified xsi:type="dcterms:W3CDTF">2019-09-22T22:33:01Z</dcterms:modified>
</cp:coreProperties>
</file>